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Average" panose="020B0604020202020204" charset="0"/>
      <p:regular r:id="rId10"/>
    </p:embeddedFont>
    <p:embeddedFont>
      <p:font typeface="Oswald" panose="00000500000000000000" pitchFamily="2" charset="0"/>
      <p:regular r:id="rId11"/>
      <p:bold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7CE3DD-2B33-4FF0-A9AD-851F4A3DFBF5}">
  <a:tblStyle styleId="{4C7CE3DD-2B33-4FF0-A9AD-851F4A3DFB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62" y="3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100ca9bf9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100ca9bf9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Chase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100ca9bf9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100ca9bf9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Dimple.</a:t>
            </a:r>
            <a:endParaRPr/>
          </a:p>
          <a:p>
            <a:pPr marL="0" lvl="0" indent="0" algn="l" rtl="0">
              <a:spcBef>
                <a:spcPts val="0"/>
              </a:spcBef>
              <a:spcAft>
                <a:spcPts val="0"/>
              </a:spcAft>
              <a:buNone/>
            </a:pPr>
            <a:r>
              <a:rPr lang="en"/>
              <a:t>Development - almost done, PCB design for charging station, A little behind on vision. Add more</a:t>
            </a:r>
            <a:endParaRPr/>
          </a:p>
          <a:p>
            <a:pPr marL="0" lvl="0" indent="0" algn="l" rtl="0">
              <a:spcBef>
                <a:spcPts val="0"/>
              </a:spcBef>
              <a:spcAft>
                <a:spcPts val="0"/>
              </a:spcAft>
              <a:buNone/>
            </a:pPr>
            <a:r>
              <a:rPr lang="en"/>
              <a:t>Flight Testing and Data Analysis - Testing the landing, and hardware. Calculating battery lvl. Automated Charging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100ca9bf9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100ca9bf9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Ethan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100ca9bf9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100ca9bf9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Nick</a:t>
            </a:r>
            <a:endParaRPr/>
          </a:p>
          <a:p>
            <a:pPr marL="0" lvl="0" indent="0" algn="l" rtl="0">
              <a:spcBef>
                <a:spcPts val="0"/>
              </a:spcBef>
              <a:spcAft>
                <a:spcPts val="0"/>
              </a:spcAft>
              <a:buNone/>
            </a:pPr>
            <a:r>
              <a:rPr lang="en"/>
              <a:t>Issues: Change in landing leg assembly, Throttle vs Magnetic Interference analysis done after initial crash</a:t>
            </a:r>
            <a:endParaRPr/>
          </a:p>
          <a:p>
            <a:pPr marL="0" lvl="0" indent="0" algn="l" rtl="0">
              <a:spcBef>
                <a:spcPts val="0"/>
              </a:spcBef>
              <a:spcAft>
                <a:spcPts val="0"/>
              </a:spcAft>
              <a:buNone/>
            </a:pPr>
            <a:r>
              <a:rPr lang="en"/>
              <a:t>Vision: The difficulties we are facing with the vision side of this project is that it is difficult to center the drone in respect to the charging station in the correct orientation. In case there is a question: Orientation matters cause we need to match up the positive and negative leads </a:t>
            </a:r>
            <a:endParaRPr/>
          </a:p>
          <a:p>
            <a:pPr marL="0" lvl="0" indent="0" algn="l" rtl="0">
              <a:spcBef>
                <a:spcPts val="0"/>
              </a:spcBef>
              <a:spcAft>
                <a:spcPts val="0"/>
              </a:spcAft>
              <a:buNone/>
            </a:pPr>
            <a:r>
              <a:rPr lang="en"/>
              <a:t>Charging: must make custom PCB to allow charging of the drone - unable to purchase one without extremely high costs</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100ca9bf9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100ca9bf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100ca9bf9d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100ca9bf9d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Automated Charging for a Multi-Rotor Drone</a:t>
            </a:r>
            <a:endParaRPr/>
          </a:p>
        </p:txBody>
      </p:sp>
      <p:sp>
        <p:nvSpPr>
          <p:cNvPr id="60" name="Google Shape;60;p13"/>
          <p:cNvSpPr txBox="1">
            <a:spLocks noGrp="1"/>
          </p:cNvSpPr>
          <p:nvPr>
            <p:ph type="subTitle" idx="1"/>
          </p:nvPr>
        </p:nvSpPr>
        <p:spPr>
          <a:xfrm>
            <a:off x="671250" y="3174875"/>
            <a:ext cx="3249900" cy="1643400"/>
          </a:xfrm>
          <a:prstGeom prst="rect">
            <a:avLst/>
          </a:prstGeom>
        </p:spPr>
        <p:txBody>
          <a:bodyPr spcFirstLastPara="1" wrap="square" lIns="91425" tIns="91425" rIns="91425" bIns="91425" anchor="ctr" anchorCtr="0">
            <a:normAutofit lnSpcReduction="10000"/>
          </a:bodyPr>
          <a:lstStyle/>
          <a:p>
            <a:pPr marL="0" lvl="0" indent="0" algn="ctr" rtl="0">
              <a:spcBef>
                <a:spcPts val="0"/>
              </a:spcBef>
              <a:spcAft>
                <a:spcPts val="0"/>
              </a:spcAft>
              <a:buNone/>
            </a:pPr>
            <a:r>
              <a:rPr lang="en"/>
              <a:t>Brian Chung</a:t>
            </a:r>
            <a:endParaRPr/>
          </a:p>
          <a:p>
            <a:pPr marL="0" lvl="0" indent="0" algn="ctr" rtl="0">
              <a:spcBef>
                <a:spcPts val="0"/>
              </a:spcBef>
              <a:spcAft>
                <a:spcPts val="0"/>
              </a:spcAft>
              <a:buNone/>
            </a:pPr>
            <a:r>
              <a:rPr lang="en"/>
              <a:t>Chase Crane</a:t>
            </a:r>
            <a:endParaRPr/>
          </a:p>
          <a:p>
            <a:pPr marL="0" lvl="0" indent="0" algn="ctr" rtl="0">
              <a:spcBef>
                <a:spcPts val="0"/>
              </a:spcBef>
              <a:spcAft>
                <a:spcPts val="0"/>
              </a:spcAft>
              <a:buNone/>
            </a:pPr>
            <a:r>
              <a:rPr lang="en"/>
              <a:t>Dimple Gandevia</a:t>
            </a:r>
            <a:endParaRPr/>
          </a:p>
          <a:p>
            <a:pPr marL="0" lvl="0" indent="0" algn="ctr" rtl="0">
              <a:spcBef>
                <a:spcPts val="0"/>
              </a:spcBef>
              <a:spcAft>
                <a:spcPts val="0"/>
              </a:spcAft>
              <a:buNone/>
            </a:pPr>
            <a:r>
              <a:rPr lang="en"/>
              <a:t>Ethan Matlack </a:t>
            </a:r>
            <a:r>
              <a:rPr lang="en" sz="1500"/>
              <a:t>(Team Lead)</a:t>
            </a:r>
            <a:endParaRPr sz="1500"/>
          </a:p>
          <a:p>
            <a:pPr marL="0" lvl="0" indent="0" algn="ctr" rtl="0">
              <a:spcBef>
                <a:spcPts val="0"/>
              </a:spcBef>
              <a:spcAft>
                <a:spcPts val="0"/>
              </a:spcAft>
              <a:buNone/>
            </a:pPr>
            <a:r>
              <a:rPr lang="en"/>
              <a:t>Nick Olson</a:t>
            </a:r>
            <a:endParaRPr/>
          </a:p>
        </p:txBody>
      </p:sp>
      <p:sp>
        <p:nvSpPr>
          <p:cNvPr id="61" name="Google Shape;61;p13"/>
          <p:cNvSpPr txBox="1">
            <a:spLocks noGrp="1"/>
          </p:cNvSpPr>
          <p:nvPr>
            <p:ph type="subTitle" idx="1"/>
          </p:nvPr>
        </p:nvSpPr>
        <p:spPr>
          <a:xfrm>
            <a:off x="5226750" y="3174875"/>
            <a:ext cx="3246000" cy="1643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Dr. Daniel Roozbahani </a:t>
            </a:r>
            <a:endParaRPr/>
          </a:p>
          <a:p>
            <a:pPr marL="0" lvl="0" indent="0" algn="ctr" rtl="0">
              <a:spcBef>
                <a:spcPts val="0"/>
              </a:spcBef>
              <a:spcAft>
                <a:spcPts val="0"/>
              </a:spcAft>
              <a:buNone/>
            </a:pPr>
            <a:r>
              <a:rPr lang="en" sz="1500"/>
              <a:t>(Faculty)</a:t>
            </a:r>
            <a:endParaRPr/>
          </a:p>
          <a:p>
            <a:pPr marL="0" lvl="0" indent="0" algn="ctr" rtl="0">
              <a:spcBef>
                <a:spcPts val="0"/>
              </a:spcBef>
              <a:spcAft>
                <a:spcPts val="0"/>
              </a:spcAft>
              <a:buNone/>
            </a:pPr>
            <a:r>
              <a:rPr lang="en"/>
              <a:t>Dr. Vicki Brown </a:t>
            </a:r>
            <a:endParaRPr/>
          </a:p>
          <a:p>
            <a:pPr marL="0" lvl="0" indent="0" algn="ctr" rtl="0">
              <a:spcBef>
                <a:spcPts val="0"/>
              </a:spcBef>
              <a:spcAft>
                <a:spcPts val="0"/>
              </a:spcAft>
              <a:buNone/>
            </a:pPr>
            <a:r>
              <a:rPr lang="en" sz="1500"/>
              <a:t>(Senior Project Coordinator)</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Summary</a:t>
            </a:r>
            <a:endParaRPr/>
          </a:p>
          <a:p>
            <a:pPr marL="0" lvl="0" indent="0" algn="l" rtl="0">
              <a:spcBef>
                <a:spcPts val="0"/>
              </a:spcBef>
              <a:spcAft>
                <a:spcPts val="0"/>
              </a:spcAft>
              <a:buNone/>
            </a:pPr>
            <a:r>
              <a:rPr lang="en" sz="1550">
                <a:solidFill>
                  <a:schemeClr val="accent3"/>
                </a:solidFill>
              </a:rPr>
              <a:t>Scope</a:t>
            </a:r>
            <a:endParaRPr/>
          </a:p>
          <a:p>
            <a:pPr marL="0" lvl="0" indent="0" algn="l" rtl="0">
              <a:spcBef>
                <a:spcPts val="0"/>
              </a:spcBef>
              <a:spcAft>
                <a:spcPts val="0"/>
              </a:spcAft>
              <a:buNone/>
            </a:pPr>
            <a:endParaRPr/>
          </a:p>
        </p:txBody>
      </p:sp>
      <p:sp>
        <p:nvSpPr>
          <p:cNvPr id="67" name="Google Shape;67;p14"/>
          <p:cNvSpPr txBox="1"/>
          <p:nvPr/>
        </p:nvSpPr>
        <p:spPr>
          <a:xfrm>
            <a:off x="2708100" y="1636150"/>
            <a:ext cx="450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Average"/>
              <a:ea typeface="Average"/>
              <a:cs typeface="Average"/>
              <a:sym typeface="Average"/>
            </a:endParaRPr>
          </a:p>
        </p:txBody>
      </p:sp>
      <p:sp>
        <p:nvSpPr>
          <p:cNvPr id="68" name="Google Shape;68;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rmAutofit/>
          </a:bodyPr>
          <a:lstStyle/>
          <a:p>
            <a:pPr marL="457200" marR="0" lvl="0" indent="0" algn="l" rtl="0">
              <a:lnSpc>
                <a:spcPct val="115000"/>
              </a:lnSpc>
              <a:spcBef>
                <a:spcPts val="0"/>
              </a:spcBef>
              <a:spcAft>
                <a:spcPts val="0"/>
              </a:spcAft>
              <a:buNone/>
            </a:pPr>
            <a:r>
              <a:rPr lang="en"/>
              <a:t>Design and Develop:</a:t>
            </a:r>
            <a:endParaRPr/>
          </a:p>
          <a:p>
            <a:pPr marL="914400" marR="0" lvl="0" indent="-342900" algn="l" rtl="0">
              <a:lnSpc>
                <a:spcPct val="150000"/>
              </a:lnSpc>
              <a:spcBef>
                <a:spcPts val="1200"/>
              </a:spcBef>
              <a:spcAft>
                <a:spcPts val="0"/>
              </a:spcAft>
              <a:buSzPts val="1800"/>
              <a:buChar char="●"/>
            </a:pPr>
            <a:r>
              <a:rPr lang="en"/>
              <a:t>Autonomous Multi-rotor drone</a:t>
            </a:r>
            <a:endParaRPr/>
          </a:p>
          <a:p>
            <a:pPr marL="914400" marR="0" lvl="0" indent="-342900" algn="l" rtl="0">
              <a:lnSpc>
                <a:spcPct val="150000"/>
              </a:lnSpc>
              <a:spcBef>
                <a:spcPts val="1000"/>
              </a:spcBef>
              <a:spcAft>
                <a:spcPts val="0"/>
              </a:spcAft>
              <a:buSzPts val="1800"/>
              <a:buChar char="●"/>
            </a:pPr>
            <a:r>
              <a:rPr lang="en"/>
              <a:t>Charging station</a:t>
            </a:r>
            <a:endParaRPr/>
          </a:p>
          <a:p>
            <a:pPr marL="914400" marR="0" lvl="0" indent="-342900" algn="l" rtl="0">
              <a:lnSpc>
                <a:spcPct val="150000"/>
              </a:lnSpc>
              <a:spcBef>
                <a:spcPts val="1000"/>
              </a:spcBef>
              <a:spcAft>
                <a:spcPts val="0"/>
              </a:spcAft>
              <a:buSzPts val="1800"/>
              <a:buChar char="●"/>
            </a:pPr>
            <a:r>
              <a:rPr lang="en"/>
              <a:t>Onboard charging PCB</a:t>
            </a:r>
            <a:endParaRPr/>
          </a:p>
          <a:p>
            <a:pPr marL="914400" marR="0" lvl="0" indent="-342900" algn="l" rtl="0">
              <a:lnSpc>
                <a:spcPct val="150000"/>
              </a:lnSpc>
              <a:spcBef>
                <a:spcPts val="1000"/>
              </a:spcBef>
              <a:spcAft>
                <a:spcPts val="1000"/>
              </a:spcAft>
              <a:buSzPts val="1800"/>
              <a:buChar char="●"/>
            </a:pPr>
            <a:r>
              <a:rPr lang="en"/>
              <a:t>Vision-based program for landing</a:t>
            </a:r>
            <a:endParaRPr/>
          </a:p>
        </p:txBody>
      </p:sp>
      <p:pic>
        <p:nvPicPr>
          <p:cNvPr id="69" name="Google Shape;69;p14"/>
          <p:cNvPicPr preferRelativeResize="0"/>
          <p:nvPr/>
        </p:nvPicPr>
        <p:blipFill>
          <a:blip r:embed="rId3">
            <a:alphaModFix/>
          </a:blip>
          <a:stretch>
            <a:fillRect/>
          </a:stretch>
        </p:blipFill>
        <p:spPr>
          <a:xfrm>
            <a:off x="4572000" y="1017725"/>
            <a:ext cx="4260302" cy="34532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Summary </a:t>
            </a:r>
            <a:endParaRPr/>
          </a:p>
          <a:p>
            <a:pPr marL="0" lvl="0" indent="0" algn="l" rtl="0">
              <a:spcBef>
                <a:spcPts val="0"/>
              </a:spcBef>
              <a:spcAft>
                <a:spcPts val="0"/>
              </a:spcAft>
              <a:buNone/>
            </a:pPr>
            <a:r>
              <a:rPr lang="en" sz="1550">
                <a:solidFill>
                  <a:schemeClr val="accent3"/>
                </a:solidFill>
              </a:rPr>
              <a:t>Schedule</a:t>
            </a:r>
            <a:endParaRPr/>
          </a:p>
        </p:txBody>
      </p:sp>
      <p:graphicFrame>
        <p:nvGraphicFramePr>
          <p:cNvPr id="75" name="Google Shape;75;p15"/>
          <p:cNvGraphicFramePr/>
          <p:nvPr/>
        </p:nvGraphicFramePr>
        <p:xfrm>
          <a:off x="1477850" y="1017715"/>
          <a:ext cx="7120100" cy="3840240"/>
        </p:xfrm>
        <a:graphic>
          <a:graphicData uri="http://schemas.openxmlformats.org/drawingml/2006/table">
            <a:tbl>
              <a:tblPr>
                <a:noFill/>
                <a:tableStyleId>{4C7CE3DD-2B33-4FF0-A9AD-851F4A3DFBF5}</a:tableStyleId>
              </a:tblPr>
              <a:tblGrid>
                <a:gridCol w="4410450">
                  <a:extLst>
                    <a:ext uri="{9D8B030D-6E8A-4147-A177-3AD203B41FA5}">
                      <a16:colId xmlns:a16="http://schemas.microsoft.com/office/drawing/2014/main" val="20000"/>
                    </a:ext>
                  </a:extLst>
                </a:gridCol>
                <a:gridCol w="1408975">
                  <a:extLst>
                    <a:ext uri="{9D8B030D-6E8A-4147-A177-3AD203B41FA5}">
                      <a16:colId xmlns:a16="http://schemas.microsoft.com/office/drawing/2014/main" val="20001"/>
                    </a:ext>
                  </a:extLst>
                </a:gridCol>
                <a:gridCol w="1300675">
                  <a:extLst>
                    <a:ext uri="{9D8B030D-6E8A-4147-A177-3AD203B41FA5}">
                      <a16:colId xmlns:a16="http://schemas.microsoft.com/office/drawing/2014/main" val="20002"/>
                    </a:ext>
                  </a:extLst>
                </a:gridCol>
              </a:tblGrid>
              <a:tr h="300050">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Milestone</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Due Date</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 Done</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0"/>
                  </a:ext>
                </a:extLst>
              </a:tr>
              <a:tr h="3954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Project Initiation</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Nov 21</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100%</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1"/>
                  </a:ext>
                </a:extLst>
              </a:tr>
              <a:tr h="395425">
                <a:tc>
                  <a:txBody>
                    <a:bodyPr/>
                    <a:lstStyle/>
                    <a:p>
                      <a:pPr marL="0" lvl="0" indent="0" algn="l" rtl="0">
                        <a:spcBef>
                          <a:spcPts val="0"/>
                        </a:spcBef>
                        <a:spcAft>
                          <a:spcPts val="0"/>
                        </a:spcAft>
                        <a:buNone/>
                      </a:pPr>
                      <a:r>
                        <a:rPr lang="en" sz="1500" dirty="0">
                          <a:solidFill>
                            <a:schemeClr val="accent3"/>
                          </a:solidFill>
                          <a:latin typeface="Average"/>
                          <a:ea typeface="Average"/>
                          <a:cs typeface="Average"/>
                          <a:sym typeface="Average"/>
                        </a:rPr>
                        <a:t>Project Research - Drone and Charging Station</a:t>
                      </a:r>
                      <a:endParaRPr sz="1500" dirty="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Jan 12</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100%</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2"/>
                  </a:ext>
                </a:extLst>
              </a:tr>
              <a:tr h="9227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Development</a:t>
                      </a:r>
                      <a:endParaRPr sz="15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Drone</a:t>
                      </a:r>
                      <a:endParaRPr sz="12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Charging Station</a:t>
                      </a:r>
                      <a:endParaRPr sz="12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Vision Software</a:t>
                      </a:r>
                      <a:endParaRPr sz="12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Mar 3</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67%</a:t>
                      </a:r>
                      <a:endParaRPr sz="15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90%</a:t>
                      </a:r>
                      <a:endParaRPr sz="12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75%</a:t>
                      </a:r>
                      <a:endParaRPr sz="1200">
                        <a:solidFill>
                          <a:schemeClr val="accent3"/>
                        </a:solidFill>
                        <a:latin typeface="Average"/>
                        <a:ea typeface="Average"/>
                        <a:cs typeface="Average"/>
                        <a:sym typeface="Average"/>
                      </a:endParaRPr>
                    </a:p>
                    <a:p>
                      <a:pPr marL="228600" lvl="0" indent="0" algn="l" rtl="0">
                        <a:spcBef>
                          <a:spcPts val="0"/>
                        </a:spcBef>
                        <a:spcAft>
                          <a:spcPts val="0"/>
                        </a:spcAft>
                        <a:buNone/>
                      </a:pPr>
                      <a:r>
                        <a:rPr lang="en" sz="1200">
                          <a:solidFill>
                            <a:schemeClr val="accent3"/>
                          </a:solidFill>
                          <a:latin typeface="Average"/>
                          <a:ea typeface="Average"/>
                          <a:cs typeface="Average"/>
                          <a:sym typeface="Average"/>
                        </a:rPr>
                        <a:t>40%</a:t>
                      </a:r>
                      <a:endParaRPr sz="12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3"/>
                  </a:ext>
                </a:extLst>
              </a:tr>
              <a:tr h="3954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Flight Testing</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Mar 17</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98%</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4"/>
                  </a:ext>
                </a:extLst>
              </a:tr>
              <a:tr h="3954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Data Analysis</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Mar 17</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39%</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5"/>
                  </a:ext>
                </a:extLst>
              </a:tr>
              <a:tr h="3954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Final Presentation</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Apr 24</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0%</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6"/>
                  </a:ext>
                </a:extLst>
              </a:tr>
              <a:tr h="395425">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Closeout</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accent3"/>
                          </a:solidFill>
                          <a:latin typeface="Average"/>
                          <a:ea typeface="Average"/>
                          <a:cs typeface="Average"/>
                          <a:sym typeface="Average"/>
                        </a:rPr>
                        <a:t>May 9</a:t>
                      </a:r>
                      <a:endParaRPr sz="150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tc>
                  <a:txBody>
                    <a:bodyPr/>
                    <a:lstStyle/>
                    <a:p>
                      <a:pPr marL="0" lvl="0" indent="0" algn="l" rtl="0">
                        <a:spcBef>
                          <a:spcPts val="0"/>
                        </a:spcBef>
                        <a:spcAft>
                          <a:spcPts val="0"/>
                        </a:spcAft>
                        <a:buNone/>
                      </a:pPr>
                      <a:r>
                        <a:rPr lang="en" sz="1500" dirty="0">
                          <a:solidFill>
                            <a:schemeClr val="accent3"/>
                          </a:solidFill>
                          <a:latin typeface="Average"/>
                          <a:ea typeface="Average"/>
                          <a:cs typeface="Average"/>
                          <a:sym typeface="Average"/>
                        </a:rPr>
                        <a:t>0%</a:t>
                      </a:r>
                      <a:endParaRPr sz="1500" dirty="0">
                        <a:solidFill>
                          <a:schemeClr val="accent3"/>
                        </a:solidFill>
                        <a:latin typeface="Average"/>
                        <a:ea typeface="Average"/>
                        <a:cs typeface="Average"/>
                        <a:sym typeface="Average"/>
                      </a:endParaRPr>
                    </a:p>
                  </a:txBody>
                  <a:tcPr marL="91425" marR="91425" marT="91425" marB="91425">
                    <a:lnL w="28575" cap="flat" cmpd="sng">
                      <a:solidFill>
                        <a:srgbClr val="38474E"/>
                      </a:solidFill>
                      <a:prstDash val="solid"/>
                      <a:round/>
                      <a:headEnd type="none" w="sm" len="sm"/>
                      <a:tailEnd type="none" w="sm" len="sm"/>
                    </a:lnL>
                    <a:lnR w="28575" cap="flat" cmpd="sng">
                      <a:solidFill>
                        <a:srgbClr val="38474E"/>
                      </a:solidFill>
                      <a:prstDash val="solid"/>
                      <a:round/>
                      <a:headEnd type="none" w="sm" len="sm"/>
                      <a:tailEnd type="none" w="sm" len="sm"/>
                    </a:lnR>
                    <a:lnT w="28575" cap="flat" cmpd="sng">
                      <a:solidFill>
                        <a:srgbClr val="38474E"/>
                      </a:solidFill>
                      <a:prstDash val="solid"/>
                      <a:round/>
                      <a:headEnd type="none" w="sm" len="sm"/>
                      <a:tailEnd type="none" w="sm" len="sm"/>
                    </a:lnT>
                    <a:lnB w="28575" cap="flat" cmpd="sng">
                      <a:solidFill>
                        <a:srgbClr val="38474E"/>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6" name="Google Shape;76;p15"/>
          <p:cNvSpPr/>
          <p:nvPr/>
        </p:nvSpPr>
        <p:spPr>
          <a:xfrm>
            <a:off x="1272300" y="1540015"/>
            <a:ext cx="214800" cy="214800"/>
          </a:xfrm>
          <a:prstGeom prst="roundRect">
            <a:avLst>
              <a:gd name="adj" fmla="val 16667"/>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1272300" y="1944965"/>
            <a:ext cx="214800" cy="214800"/>
          </a:xfrm>
          <a:prstGeom prst="roundRect">
            <a:avLst>
              <a:gd name="adj" fmla="val 16667"/>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1272300" y="2356415"/>
            <a:ext cx="214800" cy="214800"/>
          </a:xfrm>
          <a:prstGeom prst="roundRect">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1272300" y="3319783"/>
            <a:ext cx="214800" cy="214800"/>
          </a:xfrm>
          <a:prstGeom prst="roundRect">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272300" y="3729096"/>
            <a:ext cx="214800" cy="214800"/>
          </a:xfrm>
          <a:prstGeom prst="roundRect">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1272300" y="4145523"/>
            <a:ext cx="214800" cy="2148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272300" y="4558641"/>
            <a:ext cx="214800" cy="2148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Summary</a:t>
            </a:r>
            <a:endParaRPr/>
          </a:p>
          <a:p>
            <a:pPr marL="0" lvl="0" indent="0" algn="l" rtl="0">
              <a:spcBef>
                <a:spcPts val="0"/>
              </a:spcBef>
              <a:spcAft>
                <a:spcPts val="0"/>
              </a:spcAft>
              <a:buNone/>
            </a:pPr>
            <a:r>
              <a:rPr lang="en" sz="1550">
                <a:solidFill>
                  <a:schemeClr val="accent3"/>
                </a:solidFill>
              </a:rPr>
              <a:t>Budget Review</a:t>
            </a:r>
            <a:endParaRPr sz="1550">
              <a:solidFill>
                <a:schemeClr val="accent3"/>
              </a:solidFill>
            </a:endParaRPr>
          </a:p>
        </p:txBody>
      </p:sp>
      <p:sp>
        <p:nvSpPr>
          <p:cNvPr id="88" name="Google Shape;88;p16"/>
          <p:cNvSpPr txBox="1">
            <a:spLocks noGrp="1"/>
          </p:cNvSpPr>
          <p:nvPr>
            <p:ph type="body" idx="1"/>
          </p:nvPr>
        </p:nvSpPr>
        <p:spPr>
          <a:xfrm>
            <a:off x="311700" y="1289000"/>
            <a:ext cx="8520600" cy="3279900"/>
          </a:xfrm>
          <a:prstGeom prst="rect">
            <a:avLst/>
          </a:prstGeom>
        </p:spPr>
        <p:txBody>
          <a:bodyPr spcFirstLastPara="1" wrap="square" lIns="91425" tIns="91425" rIns="91425" bIns="91425" anchor="ctr" anchorCtr="0">
            <a:normAutofit lnSpcReduction="10000"/>
          </a:bodyPr>
          <a:lstStyle/>
          <a:p>
            <a:pPr marL="0" lvl="0" indent="0" algn="ctr" rtl="0">
              <a:spcBef>
                <a:spcPts val="0"/>
              </a:spcBef>
              <a:spcAft>
                <a:spcPts val="0"/>
              </a:spcAft>
              <a:buNone/>
            </a:pPr>
            <a:r>
              <a:rPr lang="en"/>
              <a:t>Spent </a:t>
            </a:r>
            <a:r>
              <a:rPr lang="en" sz="3000"/>
              <a:t>96.4% </a:t>
            </a:r>
            <a:r>
              <a:rPr lang="en"/>
              <a:t>of </a:t>
            </a:r>
            <a:r>
              <a:rPr lang="en" sz="3000"/>
              <a:t>$1801.20</a:t>
            </a:r>
            <a:r>
              <a:rPr lang="en"/>
              <a:t>, leaving </a:t>
            </a:r>
            <a:r>
              <a:rPr lang="en" sz="3000"/>
              <a:t>$64.85</a:t>
            </a:r>
            <a:r>
              <a:rPr lang="en"/>
              <a:t>.</a:t>
            </a:r>
            <a:endParaRPr/>
          </a:p>
          <a:p>
            <a:pPr marL="0" lvl="0" indent="0" algn="l" rtl="0">
              <a:spcBef>
                <a:spcPts val="1200"/>
              </a:spcBef>
              <a:spcAft>
                <a:spcPts val="0"/>
              </a:spcAft>
              <a:buNone/>
            </a:pPr>
            <a:endParaRPr/>
          </a:p>
          <a:p>
            <a:pPr marL="0" lvl="0" indent="0" algn="ctr" rtl="0">
              <a:spcBef>
                <a:spcPts val="1200"/>
              </a:spcBef>
              <a:spcAft>
                <a:spcPts val="0"/>
              </a:spcAft>
              <a:buNone/>
            </a:pPr>
            <a:r>
              <a:rPr lang="en"/>
              <a:t>Over-budget on Frame and Sensors by </a:t>
            </a:r>
            <a:r>
              <a:rPr lang="en" sz="3000"/>
              <a:t>$89</a:t>
            </a:r>
            <a:r>
              <a:rPr lang="en"/>
              <a:t>.</a:t>
            </a:r>
            <a:endParaRPr/>
          </a:p>
          <a:p>
            <a:pPr marL="0" lvl="0" indent="0" algn="ctr" rtl="0">
              <a:spcBef>
                <a:spcPts val="1200"/>
              </a:spcBef>
              <a:spcAft>
                <a:spcPts val="0"/>
              </a:spcAft>
              <a:buNone/>
            </a:pPr>
            <a:r>
              <a:rPr lang="en"/>
              <a:t>Under-budget on Charging and General Electronics.</a:t>
            </a:r>
            <a:endParaRPr/>
          </a:p>
          <a:p>
            <a:pPr marL="0" lvl="0" indent="0" algn="ctr" rtl="0">
              <a:spcBef>
                <a:spcPts val="1200"/>
              </a:spcBef>
              <a:spcAft>
                <a:spcPts val="0"/>
              </a:spcAft>
              <a:buNone/>
            </a:pPr>
            <a:endParaRPr/>
          </a:p>
          <a:p>
            <a:pPr marL="0" lvl="0" indent="0" algn="ctr" rtl="0">
              <a:spcBef>
                <a:spcPts val="1200"/>
              </a:spcBef>
              <a:spcAft>
                <a:spcPts val="1200"/>
              </a:spcAft>
              <a:buNone/>
            </a:pPr>
            <a:r>
              <a:rPr lang="en"/>
              <a:t>Expecting another </a:t>
            </a:r>
            <a:r>
              <a:rPr lang="en" sz="3000"/>
              <a:t>$60</a:t>
            </a:r>
            <a:r>
              <a:rPr lang="en"/>
              <a:t> of spend.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42603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Issues</a:t>
            </a:r>
            <a:endParaRPr/>
          </a:p>
        </p:txBody>
      </p:sp>
      <p:sp>
        <p:nvSpPr>
          <p:cNvPr id="94" name="Google Shape;94;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dirty="0"/>
              <a:t>Magnetic interference from power distribution board</a:t>
            </a:r>
            <a:endParaRPr dirty="0"/>
          </a:p>
          <a:p>
            <a:pPr marL="457200" lvl="0" indent="-317500" algn="l" rtl="0">
              <a:spcBef>
                <a:spcPts val="1000"/>
              </a:spcBef>
              <a:spcAft>
                <a:spcPts val="0"/>
              </a:spcAft>
              <a:buSzPts val="1400"/>
              <a:buChar char="●"/>
            </a:pPr>
            <a:r>
              <a:rPr lang="en" dirty="0"/>
              <a:t>Broken parts from hard landings</a:t>
            </a:r>
            <a:endParaRPr dirty="0"/>
          </a:p>
          <a:p>
            <a:pPr marL="457200" lvl="0" indent="-317500" algn="l" rtl="0">
              <a:spcBef>
                <a:spcPts val="1000"/>
              </a:spcBef>
              <a:spcAft>
                <a:spcPts val="1000"/>
              </a:spcAft>
              <a:buSzPts val="1400"/>
              <a:buChar char="●"/>
            </a:pPr>
            <a:r>
              <a:rPr lang="en" dirty="0"/>
              <a:t>Designing a custom on-board charging PCB</a:t>
            </a:r>
            <a:endParaRPr dirty="0"/>
          </a:p>
        </p:txBody>
      </p:sp>
      <p:pic>
        <p:nvPicPr>
          <p:cNvPr id="95" name="Google Shape;95;p17"/>
          <p:cNvPicPr preferRelativeResize="0"/>
          <p:nvPr/>
        </p:nvPicPr>
        <p:blipFill rotWithShape="1">
          <a:blip r:embed="rId3">
            <a:alphaModFix/>
          </a:blip>
          <a:srcRect l="11957" r="-8"/>
          <a:stretch/>
        </p:blipFill>
        <p:spPr>
          <a:xfrm>
            <a:off x="2273193" y="2740525"/>
            <a:ext cx="2147405" cy="1829499"/>
          </a:xfrm>
          <a:prstGeom prst="rect">
            <a:avLst/>
          </a:prstGeom>
          <a:noFill/>
          <a:ln>
            <a:noFill/>
          </a:ln>
        </p:spPr>
      </p:pic>
      <p:pic>
        <p:nvPicPr>
          <p:cNvPr id="96" name="Google Shape;96;p17"/>
          <p:cNvPicPr preferRelativeResize="0"/>
          <p:nvPr/>
        </p:nvPicPr>
        <p:blipFill>
          <a:blip r:embed="rId4">
            <a:alphaModFix/>
          </a:blip>
          <a:stretch>
            <a:fillRect/>
          </a:stretch>
        </p:blipFill>
        <p:spPr>
          <a:xfrm>
            <a:off x="76600" y="2741962"/>
            <a:ext cx="2147401" cy="1826914"/>
          </a:xfrm>
          <a:prstGeom prst="rect">
            <a:avLst/>
          </a:prstGeom>
          <a:noFill/>
          <a:ln>
            <a:noFill/>
          </a:ln>
        </p:spPr>
      </p:pic>
      <p:sp>
        <p:nvSpPr>
          <p:cNvPr id="97" name="Google Shape;97;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a:t>Budget will be very tight</a:t>
            </a:r>
            <a:endParaRPr/>
          </a:p>
          <a:p>
            <a:pPr marL="457200" lvl="0" indent="-317500" algn="l" rtl="0">
              <a:spcBef>
                <a:spcPts val="1000"/>
              </a:spcBef>
              <a:spcAft>
                <a:spcPts val="0"/>
              </a:spcAft>
              <a:buSzPts val="1400"/>
              <a:buChar char="●"/>
            </a:pPr>
            <a:r>
              <a:rPr lang="en"/>
              <a:t>We have minimal spare parts</a:t>
            </a:r>
            <a:endParaRPr/>
          </a:p>
          <a:p>
            <a:pPr marL="457200" lvl="0" indent="-317500" algn="l" rtl="0">
              <a:spcBef>
                <a:spcPts val="1000"/>
              </a:spcBef>
              <a:spcAft>
                <a:spcPts val="1000"/>
              </a:spcAft>
              <a:buSzPts val="1400"/>
              <a:buChar char="●"/>
            </a:pPr>
            <a:r>
              <a:rPr lang="en"/>
              <a:t>Vision algorithm may be more complex than we anticipated</a:t>
            </a:r>
            <a:endParaRPr/>
          </a:p>
        </p:txBody>
      </p:sp>
      <p:sp>
        <p:nvSpPr>
          <p:cNvPr id="98" name="Google Shape;98;p17"/>
          <p:cNvSpPr txBox="1">
            <a:spLocks noGrp="1"/>
          </p:cNvSpPr>
          <p:nvPr>
            <p:ph type="title"/>
          </p:nvPr>
        </p:nvSpPr>
        <p:spPr>
          <a:xfrm>
            <a:off x="4832400" y="445025"/>
            <a:ext cx="42603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…and Risks</a:t>
            </a:r>
            <a:endParaRPr/>
          </a:p>
        </p:txBody>
      </p:sp>
      <p:pic>
        <p:nvPicPr>
          <p:cNvPr id="99" name="Google Shape;99;p17"/>
          <p:cNvPicPr preferRelativeResize="0"/>
          <p:nvPr/>
        </p:nvPicPr>
        <p:blipFill rotWithShape="1">
          <a:blip r:embed="rId5">
            <a:alphaModFix/>
          </a:blip>
          <a:srcRect l="25753" t="20538" r="37186" b="10400"/>
          <a:stretch/>
        </p:blipFill>
        <p:spPr>
          <a:xfrm rot="-5400000">
            <a:off x="5849663" y="1380362"/>
            <a:ext cx="1829501" cy="4547526"/>
          </a:xfrm>
          <a:prstGeom prst="rect">
            <a:avLst/>
          </a:prstGeom>
          <a:noFill/>
          <a:ln>
            <a:noFill/>
          </a:ln>
        </p:spPr>
      </p:pic>
      <p:sp>
        <p:nvSpPr>
          <p:cNvPr id="100" name="Google Shape;100;p17"/>
          <p:cNvSpPr txBox="1"/>
          <p:nvPr/>
        </p:nvSpPr>
        <p:spPr>
          <a:xfrm>
            <a:off x="5332350" y="4570025"/>
            <a:ext cx="3000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000"/>
              </a:spcAft>
              <a:buNone/>
            </a:pPr>
            <a:r>
              <a:rPr lang="en" sz="1200">
                <a:solidFill>
                  <a:srgbClr val="00FF00"/>
                </a:solidFill>
                <a:latin typeface="Average"/>
                <a:ea typeface="Average"/>
                <a:cs typeface="Average"/>
                <a:sym typeface="Average"/>
              </a:rPr>
              <a:t>Throttle %</a:t>
            </a:r>
            <a:r>
              <a:rPr lang="en" sz="1200">
                <a:solidFill>
                  <a:schemeClr val="accent3"/>
                </a:solidFill>
                <a:latin typeface="Average"/>
                <a:ea typeface="Average"/>
                <a:cs typeface="Average"/>
                <a:sym typeface="Average"/>
              </a:rPr>
              <a:t> vs </a:t>
            </a:r>
            <a:r>
              <a:rPr lang="en" sz="1200">
                <a:solidFill>
                  <a:srgbClr val="FF0000"/>
                </a:solidFill>
                <a:latin typeface="Average"/>
                <a:ea typeface="Average"/>
                <a:cs typeface="Average"/>
                <a:sym typeface="Average"/>
              </a:rPr>
              <a:t>Magnetic Interference</a:t>
            </a:r>
            <a:endParaRPr sz="120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Milestone Review</a:t>
            </a:r>
            <a:endParaRPr sz="1550">
              <a:solidFill>
                <a:schemeClr val="accent3"/>
              </a:solidFill>
            </a:endParaRPr>
          </a:p>
          <a:p>
            <a:pPr marL="0" lvl="0" indent="0" algn="l" rtl="0">
              <a:spcBef>
                <a:spcPts val="0"/>
              </a:spcBef>
              <a:spcAft>
                <a:spcPts val="0"/>
              </a:spcAft>
              <a:buNone/>
            </a:pPr>
            <a:r>
              <a:rPr lang="en" sz="1550">
                <a:solidFill>
                  <a:schemeClr val="accent3"/>
                </a:solidFill>
              </a:rPr>
              <a:t>by subsystem</a:t>
            </a:r>
            <a:endParaRPr sz="1550" baseline="-25000">
              <a:solidFill>
                <a:schemeClr val="accent3"/>
              </a:solidFill>
            </a:endParaRPr>
          </a:p>
        </p:txBody>
      </p:sp>
      <p:sp>
        <p:nvSpPr>
          <p:cNvPr id="106" name="Google Shape;106;p18"/>
          <p:cNvSpPr txBox="1">
            <a:spLocks noGrp="1"/>
          </p:cNvSpPr>
          <p:nvPr>
            <p:ph type="body" idx="1"/>
          </p:nvPr>
        </p:nvSpPr>
        <p:spPr>
          <a:xfrm>
            <a:off x="311700" y="1664450"/>
            <a:ext cx="2383200" cy="2904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000"/>
              <a:t>Flight</a:t>
            </a:r>
            <a:endParaRPr/>
          </a:p>
          <a:p>
            <a:pPr marL="457200" lvl="0" indent="-317500" algn="l" rtl="0">
              <a:spcBef>
                <a:spcPts val="1200"/>
              </a:spcBef>
              <a:spcAft>
                <a:spcPts val="0"/>
              </a:spcAft>
              <a:buSzPts val="1400"/>
              <a:buChar char="✓"/>
            </a:pPr>
            <a:r>
              <a:rPr lang="en"/>
              <a:t>Flight tests</a:t>
            </a:r>
            <a:endParaRPr/>
          </a:p>
          <a:p>
            <a:pPr marL="914400" lvl="1" indent="-304800" algn="l" rtl="0">
              <a:spcBef>
                <a:spcPts val="1000"/>
              </a:spcBef>
              <a:spcAft>
                <a:spcPts val="0"/>
              </a:spcAft>
              <a:buSzPts val="1200"/>
              <a:buChar char="✓"/>
            </a:pPr>
            <a:r>
              <a:rPr lang="en"/>
              <a:t>Manual</a:t>
            </a:r>
            <a:endParaRPr/>
          </a:p>
          <a:p>
            <a:pPr marL="914400" lvl="1" indent="-304800" algn="l" rtl="0">
              <a:spcBef>
                <a:spcPts val="1000"/>
              </a:spcBef>
              <a:spcAft>
                <a:spcPts val="0"/>
              </a:spcAft>
              <a:buSzPts val="1200"/>
              <a:buChar char="✓"/>
            </a:pPr>
            <a:r>
              <a:rPr lang="en"/>
              <a:t>Assisted</a:t>
            </a:r>
            <a:endParaRPr/>
          </a:p>
          <a:p>
            <a:pPr marL="914400" lvl="1" indent="-304800" algn="l" rtl="0">
              <a:spcBef>
                <a:spcPts val="1000"/>
              </a:spcBef>
              <a:spcAft>
                <a:spcPts val="0"/>
              </a:spcAft>
              <a:buSzPts val="1200"/>
              <a:buChar char="✓"/>
            </a:pPr>
            <a:r>
              <a:rPr lang="en"/>
              <a:t>Full-auto</a:t>
            </a:r>
            <a:endParaRPr/>
          </a:p>
          <a:p>
            <a:pPr marL="457200" lvl="0" indent="-317500" algn="l" rtl="0">
              <a:spcBef>
                <a:spcPts val="1000"/>
              </a:spcBef>
              <a:spcAft>
                <a:spcPts val="0"/>
              </a:spcAft>
              <a:buSzPts val="1400"/>
              <a:buChar char="✓"/>
            </a:pPr>
            <a:r>
              <a:rPr lang="en"/>
              <a:t>Auto-landing</a:t>
            </a:r>
            <a:endParaRPr/>
          </a:p>
          <a:p>
            <a:pPr marL="457200" lvl="0" indent="-317500" algn="l" rtl="0">
              <a:spcBef>
                <a:spcPts val="1000"/>
              </a:spcBef>
              <a:spcAft>
                <a:spcPts val="1000"/>
              </a:spcAft>
              <a:buSzPts val="1400"/>
              <a:buChar char="➢"/>
            </a:pPr>
            <a:r>
              <a:rPr lang="en"/>
              <a:t>Construction of drone</a:t>
            </a:r>
            <a:endParaRPr/>
          </a:p>
        </p:txBody>
      </p:sp>
      <p:sp>
        <p:nvSpPr>
          <p:cNvPr id="107" name="Google Shape;107;p18"/>
          <p:cNvSpPr txBox="1">
            <a:spLocks noGrp="1"/>
          </p:cNvSpPr>
          <p:nvPr>
            <p:ph type="body" idx="1"/>
          </p:nvPr>
        </p:nvSpPr>
        <p:spPr>
          <a:xfrm>
            <a:off x="3380400" y="1664450"/>
            <a:ext cx="2383200" cy="2904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000"/>
              <a:t>Charging</a:t>
            </a:r>
            <a:endParaRPr sz="2000"/>
          </a:p>
          <a:p>
            <a:pPr marL="457200" lvl="0" indent="-317500" algn="l" rtl="0">
              <a:spcBef>
                <a:spcPts val="1200"/>
              </a:spcBef>
              <a:spcAft>
                <a:spcPts val="0"/>
              </a:spcAft>
              <a:buSzPts val="1400"/>
              <a:buChar char="✓"/>
            </a:pPr>
            <a:r>
              <a:rPr lang="en"/>
              <a:t>Calculating battery status</a:t>
            </a:r>
            <a:endParaRPr/>
          </a:p>
          <a:p>
            <a:pPr marL="457200" lvl="0" indent="-317500" algn="l" rtl="0">
              <a:spcBef>
                <a:spcPts val="1000"/>
              </a:spcBef>
              <a:spcAft>
                <a:spcPts val="1000"/>
              </a:spcAft>
              <a:buSzPts val="1400"/>
              <a:buChar char="➢"/>
            </a:pPr>
            <a:r>
              <a:rPr lang="en"/>
              <a:t>Construction of charging station</a:t>
            </a:r>
            <a:endParaRPr/>
          </a:p>
        </p:txBody>
      </p:sp>
      <p:sp>
        <p:nvSpPr>
          <p:cNvPr id="108" name="Google Shape;108;p18"/>
          <p:cNvSpPr txBox="1">
            <a:spLocks noGrp="1"/>
          </p:cNvSpPr>
          <p:nvPr>
            <p:ph type="body" idx="1"/>
          </p:nvPr>
        </p:nvSpPr>
        <p:spPr>
          <a:xfrm>
            <a:off x="6449100" y="1664450"/>
            <a:ext cx="2383200" cy="2904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000"/>
              <a:t>Vision</a:t>
            </a:r>
            <a:endParaRPr sz="2000"/>
          </a:p>
          <a:p>
            <a:pPr marL="457200" lvl="0" indent="-317500" algn="l" rtl="0">
              <a:spcBef>
                <a:spcPts val="1200"/>
              </a:spcBef>
              <a:spcAft>
                <a:spcPts val="0"/>
              </a:spcAft>
              <a:buSzPts val="1400"/>
              <a:buChar char="➢"/>
            </a:pPr>
            <a:r>
              <a:rPr lang="en"/>
              <a:t>Developing a vision algorithm</a:t>
            </a:r>
            <a:endParaRPr/>
          </a:p>
          <a:p>
            <a:pPr marL="457200" lvl="0" indent="-317500" algn="l" rtl="0">
              <a:spcBef>
                <a:spcPts val="1000"/>
              </a:spcBef>
              <a:spcAft>
                <a:spcPts val="0"/>
              </a:spcAft>
              <a:buSzPts val="1400"/>
              <a:buChar char="➢"/>
            </a:pPr>
            <a:r>
              <a:rPr lang="en"/>
              <a:t>Communicating over MAVlink w/ drone</a:t>
            </a:r>
            <a:endParaRPr/>
          </a:p>
          <a:p>
            <a:pPr marL="457200" lvl="0" indent="-317500" algn="l" rtl="0">
              <a:spcBef>
                <a:spcPts val="1000"/>
              </a:spcBef>
              <a:spcAft>
                <a:spcPts val="0"/>
              </a:spcAft>
              <a:buSzPts val="1400"/>
              <a:buChar char="➢"/>
            </a:pPr>
            <a:r>
              <a:rPr lang="en"/>
              <a:t>Successful landing procedure</a:t>
            </a:r>
            <a:endParaRPr/>
          </a:p>
          <a:p>
            <a:pPr marL="0" lvl="0" indent="0" algn="ctr" rtl="0">
              <a:spcBef>
                <a:spcPts val="1000"/>
              </a:spcBef>
              <a:spcAft>
                <a:spcPts val="10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Questions?</a:t>
            </a:r>
            <a:endParaRPr/>
          </a:p>
        </p:txBody>
      </p:sp>
      <p:pic>
        <p:nvPicPr>
          <p:cNvPr id="114" name="Google Shape;114;p19"/>
          <p:cNvPicPr preferRelativeResize="0"/>
          <p:nvPr/>
        </p:nvPicPr>
        <p:blipFill rotWithShape="1">
          <a:blip r:embed="rId3">
            <a:alphaModFix/>
          </a:blip>
          <a:srcRect l="28494"/>
          <a:stretch/>
        </p:blipFill>
        <p:spPr>
          <a:xfrm>
            <a:off x="311700" y="1304250"/>
            <a:ext cx="4253076" cy="3345675"/>
          </a:xfrm>
          <a:prstGeom prst="rect">
            <a:avLst/>
          </a:prstGeom>
          <a:noFill/>
          <a:ln>
            <a:noFill/>
          </a:ln>
        </p:spPr>
      </p:pic>
      <p:sp>
        <p:nvSpPr>
          <p:cNvPr id="115" name="Google Shape;115;p19"/>
          <p:cNvSpPr txBox="1"/>
          <p:nvPr/>
        </p:nvSpPr>
        <p:spPr>
          <a:xfrm>
            <a:off x="311700" y="4649925"/>
            <a:ext cx="42531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chemeClr val="accent3"/>
                </a:solidFill>
                <a:latin typeface="Average"/>
                <a:ea typeface="Average"/>
                <a:cs typeface="Average"/>
                <a:sym typeface="Average"/>
              </a:rPr>
              <a:t>1st Full-auto flight (death by magnetic interference)</a:t>
            </a:r>
            <a:endParaRPr sz="1200"/>
          </a:p>
        </p:txBody>
      </p:sp>
      <p:pic>
        <p:nvPicPr>
          <p:cNvPr id="116" name="Google Shape;116;p19"/>
          <p:cNvPicPr preferRelativeResize="0"/>
          <p:nvPr/>
        </p:nvPicPr>
        <p:blipFill rotWithShape="1">
          <a:blip r:embed="rId4">
            <a:alphaModFix/>
          </a:blip>
          <a:srcRect l="12161" r="16086"/>
          <a:stretch/>
        </p:blipFill>
        <p:spPr>
          <a:xfrm>
            <a:off x="4564775" y="1304250"/>
            <a:ext cx="4267525" cy="3345675"/>
          </a:xfrm>
          <a:prstGeom prst="rect">
            <a:avLst/>
          </a:prstGeom>
          <a:noFill/>
          <a:ln>
            <a:noFill/>
          </a:ln>
        </p:spPr>
      </p:pic>
      <p:sp>
        <p:nvSpPr>
          <p:cNvPr id="117" name="Google Shape;117;p19"/>
          <p:cNvSpPr txBox="1"/>
          <p:nvPr/>
        </p:nvSpPr>
        <p:spPr>
          <a:xfrm>
            <a:off x="4571988" y="4649925"/>
            <a:ext cx="42531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chemeClr val="accent3"/>
                </a:solidFill>
                <a:latin typeface="Average"/>
                <a:ea typeface="Average"/>
                <a:cs typeface="Average"/>
                <a:sym typeface="Average"/>
              </a:rPr>
              <a:t>Peaceful auto-landing in sustained over 10mph winds</a:t>
            </a:r>
            <a:endParaRPr sz="1200"/>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392</Words>
  <Application>Microsoft Office PowerPoint</Application>
  <PresentationFormat>On-screen Show (16:9)</PresentationFormat>
  <Paragraphs>95</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Oswald</vt:lpstr>
      <vt:lpstr>Average</vt:lpstr>
      <vt:lpstr>Arial</vt:lpstr>
      <vt:lpstr>Slate</vt:lpstr>
      <vt:lpstr>Automated Charging for a Multi-Rotor Drone</vt:lpstr>
      <vt:lpstr>Project Summary Scope </vt:lpstr>
      <vt:lpstr>Project Summary  Schedule</vt:lpstr>
      <vt:lpstr>Project Summary Budget Review</vt:lpstr>
      <vt:lpstr>Issues</vt:lpstr>
      <vt:lpstr>Milestone Review by subsystem</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Charging for a Multi-Rotor Drone</dc:title>
  <dc:creator>Owner</dc:creator>
  <cp:lastModifiedBy>Brian Y Chung</cp:lastModifiedBy>
  <cp:revision>1</cp:revision>
  <dcterms:modified xsi:type="dcterms:W3CDTF">2023-02-26T21:48:59Z</dcterms:modified>
</cp:coreProperties>
</file>